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3"/>
    <p:sldMasterId id="214748368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2225" cx="1828005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b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would be the introduction slide of the topic that you are covering in this subsection.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this slide plays, you could talk about the main aim that we’d be covering in this video.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3313e1d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a3313e1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06fe3885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3506fe388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f60855f80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f60855f8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bea090e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30bea090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Something that needs to grab the viewers attention!!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3313e1da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a3313e1d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71ee3daf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b71ee3d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Here the name of the next section needs to be mentioned. The narration as you guessed it would be just letting the viewer know what we’d be taking over next! ☺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nd Subsection Title">
  <p:cSld name="Section and Subsection Title">
    <p:bg>
      <p:bgPr>
        <a:solidFill>
          <a:srgbClr val="F3702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/>
        </p:nvSpPr>
        <p:spPr>
          <a:xfrm flipH="1" rot="10800000">
            <a:off x="0" y="0"/>
            <a:ext cx="18280063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1"/>
          <p:cNvSpPr/>
          <p:nvPr/>
        </p:nvSpPr>
        <p:spPr>
          <a:xfrm flipH="1" rot="10800000">
            <a:off x="0" y="9241171"/>
            <a:ext cx="18280063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114251" y="9389302"/>
            <a:ext cx="16756724" cy="89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Assembly)">
  <p:cSld name="Blank (Assembly)">
    <p:bg>
      <p:bgPr>
        <a:solidFill>
          <a:srgbClr val="3E5DAA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Classic)">
  <p:cSld name="Blank (Classic)">
    <p:bg>
      <p:bgPr>
        <a:solidFill>
          <a:srgbClr val="F3702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Ruby)">
  <p:cSld name="Blank (Ruby)">
    <p:bg>
      <p:bgPr>
        <a:solidFill>
          <a:srgbClr val="EE2D4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ield)">
  <p:cSld name="Blank (Field)">
    <p:bg>
      <p:bgPr>
        <a:solidFill>
          <a:srgbClr val="00A34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Evolve)">
  <p:cSld name="Blank (Evolve)">
    <p:bg>
      <p:bgPr>
        <a:solidFill>
          <a:srgbClr val="29BEC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Hack)">
  <p:cSld name="Blank (Hack)">
    <p:bg>
      <p:bgPr>
        <a:solidFill>
          <a:srgbClr val="4C3896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print)">
  <p:cSld name="Blank (Sprint)">
    <p:bg>
      <p:bgPr>
        <a:solidFill>
          <a:srgbClr val="BE1A8C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nd Subsection Title">
  <p:cSld name="Section and Subsection 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/>
          <p:nvPr>
            <p:ph type="ctrTitle"/>
          </p:nvPr>
        </p:nvSpPr>
        <p:spPr>
          <a:xfrm>
            <a:off x="780711" y="3636865"/>
            <a:ext cx="16437000" cy="18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65" name="Google Shape;6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flipH="1" rot="10800000">
            <a:off x="0" y="1312192"/>
            <a:ext cx="18280063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/>
          <p:nvPr/>
        </p:nvSpPr>
        <p:spPr>
          <a:xfrm>
            <a:off x="0" y="1312094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rse Title" type="title">
  <p:cSld name="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"/>
          <p:cNvSpPr txBox="1"/>
          <p:nvPr>
            <p:ph type="title"/>
          </p:nvPr>
        </p:nvSpPr>
        <p:spPr>
          <a:xfrm>
            <a:off x="780711" y="5605055"/>
            <a:ext cx="164370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51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Packt-Logo-white.png" id="68" name="Google Shape;6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2954094"/>
            <a:ext cx="674541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lone Introduction or Summary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/>
          <p:nvPr>
            <p:ph type="title"/>
          </p:nvPr>
        </p:nvSpPr>
        <p:spPr>
          <a:xfrm>
            <a:off x="921500" y="4128788"/>
            <a:ext cx="164370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83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71" name="Google Shape;7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4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4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77" name="Google Shape;7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5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5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>
            <a:off x="943390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25"/>
          <p:cNvSpPr txBox="1"/>
          <p:nvPr>
            <p:ph idx="2" type="body"/>
          </p:nvPr>
        </p:nvSpPr>
        <p:spPr>
          <a:xfrm>
            <a:off x="9384425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84" name="Google Shape;8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/>
          <p:nvPr/>
        </p:nvSpPr>
        <p:spPr>
          <a:xfrm flipH="1" rot="10800000">
            <a:off x="0" y="1312238"/>
            <a:ext cx="18280200" cy="89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6"/>
          <p:cNvSpPr/>
          <p:nvPr/>
        </p:nvSpPr>
        <p:spPr>
          <a:xfrm>
            <a:off x="0" y="1312094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/>
          <p:cNvSpPr txBox="1"/>
          <p:nvPr>
            <p:ph type="title"/>
          </p:nvPr>
        </p:nvSpPr>
        <p:spPr>
          <a:xfrm>
            <a:off x="196414" y="32685"/>
            <a:ext cx="17645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beacon.png" id="89" name="Google Shape;8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/>
        </p:nvSpPr>
        <p:spPr>
          <a:xfrm flipH="1" rot="10800000">
            <a:off x="6550356" y="88"/>
            <a:ext cx="117297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7"/>
          <p:cNvSpPr/>
          <p:nvPr/>
        </p:nvSpPr>
        <p:spPr>
          <a:xfrm rot="-5400000">
            <a:off x="1517856" y="5032538"/>
            <a:ext cx="10282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7"/>
          <p:cNvSpPr txBox="1"/>
          <p:nvPr>
            <p:ph type="title"/>
          </p:nvPr>
        </p:nvSpPr>
        <p:spPr>
          <a:xfrm>
            <a:off x="451958" y="715270"/>
            <a:ext cx="56136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Google Shape;94;p27"/>
          <p:cNvSpPr txBox="1"/>
          <p:nvPr>
            <p:ph idx="1" type="body"/>
          </p:nvPr>
        </p:nvSpPr>
        <p:spPr>
          <a:xfrm>
            <a:off x="451954" y="2930244"/>
            <a:ext cx="5613600" cy="6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95" name="Google Shape;9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8"/>
          <p:cNvSpPr txBox="1"/>
          <p:nvPr>
            <p:ph type="title"/>
          </p:nvPr>
        </p:nvSpPr>
        <p:spPr>
          <a:xfrm>
            <a:off x="980075" y="976049"/>
            <a:ext cx="16061100" cy="81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98" name="Google Shape;9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ummary">
  <p:cSld name="Split Summar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9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9"/>
          <p:cNvSpPr txBox="1"/>
          <p:nvPr>
            <p:ph type="title"/>
          </p:nvPr>
        </p:nvSpPr>
        <p:spPr>
          <a:xfrm>
            <a:off x="530769" y="2465208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3" name="Google Shape;103;p29"/>
          <p:cNvSpPr txBox="1"/>
          <p:nvPr>
            <p:ph idx="1" type="subTitle"/>
          </p:nvPr>
        </p:nvSpPr>
        <p:spPr>
          <a:xfrm>
            <a:off x="530769" y="5556360"/>
            <a:ext cx="80868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9"/>
          <p:cNvSpPr txBox="1"/>
          <p:nvPr>
            <p:ph idx="2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05" name="Google Shape;10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hor Profile">
  <p:cSld name="Author Profi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0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0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0"/>
          <p:cNvSpPr txBox="1"/>
          <p:nvPr>
            <p:ph type="title"/>
          </p:nvPr>
        </p:nvSpPr>
        <p:spPr>
          <a:xfrm>
            <a:off x="530769" y="6772113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Calibri"/>
              <a:buNone/>
              <a:defRPr b="0" i="0" sz="4798" u="none" cap="none" strike="noStrike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0" name="Google Shape;110;p30"/>
          <p:cNvSpPr txBox="1"/>
          <p:nvPr>
            <p:ph idx="1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11" name="Google Shape;111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rporate headshot of a man" id="112" name="Google Shape;1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4116" y="1835103"/>
            <a:ext cx="4580100" cy="4580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1"/>
          <p:cNvSpPr txBox="1"/>
          <p:nvPr/>
        </p:nvSpPr>
        <p:spPr>
          <a:xfrm flipH="1" rot="10800000">
            <a:off x="0" y="-148"/>
            <a:ext cx="18280200" cy="938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1"/>
          <p:cNvSpPr/>
          <p:nvPr/>
        </p:nvSpPr>
        <p:spPr>
          <a:xfrm flipH="1" rot="10800000">
            <a:off x="0" y="9241102"/>
            <a:ext cx="18280200" cy="148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1"/>
          <p:cNvSpPr txBox="1"/>
          <p:nvPr>
            <p:ph idx="1" type="body"/>
          </p:nvPr>
        </p:nvSpPr>
        <p:spPr>
          <a:xfrm>
            <a:off x="114251" y="9389302"/>
            <a:ext cx="167568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943390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9384425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2"/>
          <p:cNvSpPr txBox="1"/>
          <p:nvPr>
            <p:ph type="title"/>
          </p:nvPr>
        </p:nvSpPr>
        <p:spPr>
          <a:xfrm>
            <a:off x="921500" y="2495444"/>
            <a:ext cx="164370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Google Shape;119;p32"/>
          <p:cNvSpPr txBox="1"/>
          <p:nvPr>
            <p:ph idx="1" type="body"/>
          </p:nvPr>
        </p:nvSpPr>
        <p:spPr>
          <a:xfrm>
            <a:off x="3189415" y="6544819"/>
            <a:ext cx="119013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20" name="Google Shape;12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2" name="Google Shape;122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End">
  <p:cSld name="Section End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4"/>
          <p:cNvSpPr txBox="1"/>
          <p:nvPr>
            <p:ph idx="1" type="body"/>
          </p:nvPr>
        </p:nvSpPr>
        <p:spPr>
          <a:xfrm>
            <a:off x="9136133" y="1128977"/>
            <a:ext cx="8208600" cy="80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Packt-Logo-white.png" id="125" name="Google Shape;125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3525180"/>
            <a:ext cx="674541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Assembly)">
  <p:cSld name="Blank (Assembly)">
    <p:bg>
      <p:bgPr>
        <a:solidFill>
          <a:srgbClr val="3E5DAA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Classic)">
  <p:cSld name="Blank (Classic)">
    <p:bg>
      <p:bgPr>
        <a:solidFill>
          <a:srgbClr val="33333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9" name="Google Shape;12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Ruby)">
  <p:cSld name="Blank (Ruby)">
    <p:bg>
      <p:bgPr>
        <a:solidFill>
          <a:srgbClr val="EE2D4A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1" name="Google Shape;13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ield)">
  <p:cSld name="Blank (Field)">
    <p:bg>
      <p:bgPr>
        <a:solidFill>
          <a:srgbClr val="00A349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3" name="Google Shape;133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Evolve)">
  <p:cSld name="Blank (Evolve)">
    <p:bg>
      <p:bgPr>
        <a:solidFill>
          <a:srgbClr val="29BEC6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5" name="Google Shape;135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Hack)">
  <p:cSld name="Blank (Hack)">
    <p:bg>
      <p:bgPr>
        <a:solidFill>
          <a:srgbClr val="4C389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7" name="Google Shape;13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print)">
  <p:cSld name="Blank (Sprint)">
    <p:bg>
      <p:bgPr>
        <a:solidFill>
          <a:srgbClr val="BE1A8C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9" name="Google Shape;139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80075" y="976049"/>
            <a:ext cx="16061026" cy="81778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921500" y="2495444"/>
            <a:ext cx="16437063" cy="39251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89415" y="6544819"/>
            <a:ext cx="11901233" cy="2600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/>
        </p:nvSpPr>
        <p:spPr>
          <a:xfrm flipH="1" rot="10800000">
            <a:off x="6550356" y="50"/>
            <a:ext cx="11729707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8"/>
          <p:cNvSpPr/>
          <p:nvPr/>
        </p:nvSpPr>
        <p:spPr>
          <a:xfrm rot="-5400000">
            <a:off x="1517790" y="5032566"/>
            <a:ext cx="10282238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451958" y="715270"/>
            <a:ext cx="5613563" cy="19059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51954" y="2930244"/>
            <a:ext cx="5613563" cy="6324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ummary">
  <p:cSld name="Split Summar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9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530769" y="2465208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530769" y="5556360"/>
            <a:ext cx="8086889" cy="2469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rse Title and Author Name" type="title">
  <p:cSld name="TITLE">
    <p:bg>
      <p:bgPr>
        <a:solidFill>
          <a:srgbClr val="F3702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29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7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33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7039683" y="9386898"/>
            <a:ext cx="1096924" cy="786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702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20"/>
          <p:cNvSpPr txBox="1"/>
          <p:nvPr>
            <p:ph idx="12" type="sldNum"/>
          </p:nvPr>
        </p:nvSpPr>
        <p:spPr>
          <a:xfrm>
            <a:off x="17039683" y="9386898"/>
            <a:ext cx="1096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702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2"/>
          <p:cNvSpPr txBox="1"/>
          <p:nvPr/>
        </p:nvSpPr>
        <p:spPr>
          <a:xfrm>
            <a:off x="699950" y="4332400"/>
            <a:ext cx="169926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750" lIns="182750" spcFirstLastPara="1" rIns="182750" wrap="square" tIns="18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96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Visualizing datasets</a:t>
            </a:r>
            <a:endParaRPr sz="9596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3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 are going to take a look at…</a:t>
            </a:r>
            <a:endParaRPr b="0" i="0" sz="4395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3"/>
          <p:cNvSpPr txBox="1"/>
          <p:nvPr>
            <p:ph idx="4294967295" type="body"/>
          </p:nvPr>
        </p:nvSpPr>
        <p:spPr>
          <a:xfrm>
            <a:off x="421350" y="1777593"/>
            <a:ext cx="174168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Data visualization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Matplotlib and Bokeh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Code sample: visualizing plots</a:t>
            </a:r>
            <a:endParaRPr sz="3997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4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Data visualization</a:t>
            </a:r>
            <a:endParaRPr sz="4395"/>
          </a:p>
        </p:txBody>
      </p:sp>
      <p:sp>
        <p:nvSpPr>
          <p:cNvPr id="156" name="Google Shape;156;p44"/>
          <p:cNvSpPr txBox="1"/>
          <p:nvPr/>
        </p:nvSpPr>
        <p:spPr>
          <a:xfrm>
            <a:off x="304800" y="1515650"/>
            <a:ext cx="16373400" cy="45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Data visualization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is representing datasets on plots. Viewing plots instead of raw data has a lot of benefits:</a:t>
            </a:r>
            <a:endParaRPr i="1"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allows for “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visual exploration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” of datasets (something machines are not too good at)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it’s easier to 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identify macro trends and patterns</a:t>
            </a:r>
            <a:endParaRPr b="1"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it’s good to synthetically 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describe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present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data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it’s easier to 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compare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multiple datasets on the same plot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it’s easier to make </a:t>
            </a: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predictions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on based on current trends/insights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44"/>
          <p:cNvSpPr txBox="1"/>
          <p:nvPr/>
        </p:nvSpPr>
        <p:spPr>
          <a:xfrm>
            <a:off x="304800" y="5943600"/>
            <a:ext cx="17183100" cy="3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 hard part is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choosing the right plot type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for the job, as there literally is a ton of them!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time trending → 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line charts, area charts, bar charts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whole/part relationship → 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pie charts, ring charts, stack charts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distribution/categorization→ 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histograms, pie charts, bubble charts, heatmaps, scatter plots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connections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→ graphs, trees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Calibri"/>
              <a:buChar char="○"/>
            </a:pPr>
            <a:r>
              <a:rPr b="1"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spacial distribution</a:t>
            </a:r>
            <a:r>
              <a:rPr lang="en" sz="3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→ maps, cartograms</a:t>
            </a:r>
            <a:endParaRPr sz="3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5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Matplotlib and Bokeh</a:t>
            </a:r>
            <a:endParaRPr sz="4395"/>
          </a:p>
        </p:txBody>
      </p:sp>
      <p:sp>
        <p:nvSpPr>
          <p:cNvPr id="163" name="Google Shape;163;p45"/>
          <p:cNvSpPr txBox="1"/>
          <p:nvPr/>
        </p:nvSpPr>
        <p:spPr>
          <a:xfrm>
            <a:off x="304800" y="1515650"/>
            <a:ext cx="17142600" cy="2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The Python data science club features a lot of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visualization libraries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the most widely used is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, which can be installed with  </a:t>
            </a:r>
            <a:r>
              <a:rPr lang="en" sz="3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pip install matplotlib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and is the “mother” of many dataviz libraries for Python </a:t>
            </a:r>
            <a:endParaRPr sz="3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45"/>
          <p:cNvSpPr txBox="1"/>
          <p:nvPr/>
        </p:nvSpPr>
        <p:spPr>
          <a:xfrm>
            <a:off x="304800" y="3725450"/>
            <a:ext cx="17637300" cy="1722900"/>
          </a:xfrm>
          <a:prstGeom prst="rect">
            <a:avLst/>
          </a:prstGeom>
          <a:noFill/>
          <a:ln cap="flat" cmpd="sng" w="9525">
            <a:solidFill>
              <a:srgbClr val="FFF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Also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features out of the box visualization functions, but they are only </a:t>
            </a: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wrappers around Matplotlib’s functions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. Eg: you can call </a:t>
            </a:r>
            <a:r>
              <a:rPr lang="en" sz="3400">
                <a:solidFill>
                  <a:srgbClr val="434343"/>
                </a:solidFill>
                <a:highlight>
                  <a:srgbClr val="FFE599"/>
                </a:highlight>
                <a:latin typeface="Courier New"/>
                <a:ea typeface="Courier New"/>
                <a:cs typeface="Courier New"/>
                <a:sym typeface="Courier New"/>
              </a:rPr>
              <a:t>df.plot()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in order to plot a DataFrame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45"/>
          <p:cNvSpPr txBox="1"/>
          <p:nvPr/>
        </p:nvSpPr>
        <p:spPr>
          <a:xfrm>
            <a:off x="304800" y="5478050"/>
            <a:ext cx="11495400" cy="17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Another library that helps creating interactive, web-oriented plots is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Bokeh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install it with </a:t>
            </a:r>
            <a:r>
              <a:rPr lang="en" sz="3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pip install bokeh</a:t>
            </a:r>
            <a:endParaRPr sz="3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6" name="Google Shape;16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2281" y="7231900"/>
            <a:ext cx="4055419" cy="26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0120" y="5524551"/>
            <a:ext cx="4468606" cy="433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6"/>
          <p:cNvSpPr txBox="1"/>
          <p:nvPr>
            <p:ph type="title"/>
          </p:nvPr>
        </p:nvSpPr>
        <p:spPr>
          <a:xfrm>
            <a:off x="980311" y="976048"/>
            <a:ext cx="16060500" cy="81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/>
              <a:t>Code Sample: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/>
              <a:t>visualizing plots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7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4395"/>
              <a:t>Summary</a:t>
            </a:r>
            <a:endParaRPr b="0" i="0" sz="4395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47"/>
          <p:cNvSpPr txBox="1"/>
          <p:nvPr>
            <p:ph idx="4294967295" type="body"/>
          </p:nvPr>
        </p:nvSpPr>
        <p:spPr>
          <a:xfrm>
            <a:off x="421357" y="1777588"/>
            <a:ext cx="17416800" cy="8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Data visualization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Matplotlib and Bokeh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Code sample: visualizing plots</a:t>
            </a:r>
            <a:endParaRPr sz="3997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8"/>
          <p:cNvSpPr txBox="1"/>
          <p:nvPr>
            <p:ph type="ctrTitle"/>
          </p:nvPr>
        </p:nvSpPr>
        <p:spPr>
          <a:xfrm>
            <a:off x="784575" y="2390054"/>
            <a:ext cx="164295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675" lIns="182675" spcFirstLastPara="1" rIns="182675" wrap="square" tIns="1826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9000"/>
              <a:t>Getting insights from</a:t>
            </a:r>
            <a:endParaRPr sz="9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9000"/>
              <a:t>your datasets</a:t>
            </a:r>
            <a:endParaRPr b="0" i="0" sz="9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48"/>
          <p:cNvSpPr txBox="1"/>
          <p:nvPr>
            <p:ph idx="1" type="subTitle"/>
          </p:nvPr>
        </p:nvSpPr>
        <p:spPr>
          <a:xfrm>
            <a:off x="784582" y="5575490"/>
            <a:ext cx="164295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Next Section</a:t>
            </a:r>
            <a:endParaRPr b="0" i="0" sz="4398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